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62" r:id="rId6"/>
    <p:sldId id="261" r:id="rId7"/>
    <p:sldId id="263" r:id="rId8"/>
    <p:sldId id="264" r:id="rId9"/>
    <p:sldId id="267" r:id="rId10"/>
    <p:sldId id="268" r:id="rId11"/>
    <p:sldId id="265" r:id="rId12"/>
    <p:sldId id="266" r:id="rId13"/>
    <p:sldId id="269" r:id="rId14"/>
    <p:sldId id="270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08F5-B96F-4665-888D-DAF298311AF7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C338-8A0F-40B7-830E-9286FA3B1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17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08F5-B96F-4665-888D-DAF298311AF7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C338-8A0F-40B7-830E-9286FA3B1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12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08F5-B96F-4665-888D-DAF298311AF7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C338-8A0F-40B7-830E-9286FA3B1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5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08F5-B96F-4665-888D-DAF298311AF7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C338-8A0F-40B7-830E-9286FA3B1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70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08F5-B96F-4665-888D-DAF298311AF7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C338-8A0F-40B7-830E-9286FA3B1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2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08F5-B96F-4665-888D-DAF298311AF7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C338-8A0F-40B7-830E-9286FA3B1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8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08F5-B96F-4665-888D-DAF298311AF7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C338-8A0F-40B7-830E-9286FA3B1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72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08F5-B96F-4665-888D-DAF298311AF7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C338-8A0F-40B7-830E-9286FA3B1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54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08F5-B96F-4665-888D-DAF298311AF7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C338-8A0F-40B7-830E-9286FA3B1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82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08F5-B96F-4665-888D-DAF298311AF7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C338-8A0F-40B7-830E-9286FA3B1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3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08F5-B96F-4665-888D-DAF298311AF7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C338-8A0F-40B7-830E-9286FA3B1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41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708F5-B96F-4665-888D-DAF298311AF7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9C338-8A0F-40B7-830E-9286FA3B1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52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&#1089;&#1090;&#1088;&#1086;&#1077;&#1085;&#1080;&#1077;%20&#1075;&#1083;&#1072;&#1079;&#1072;%20&#1095;&#1077;&#1083;&#1086;&#1074;&#1077;&#1082;&#1072;&amp;pos=70&amp;p=2&amp;img_url=https://www.ochkov.net/images/2018/06/05/75968.text.3845.jpg&amp;rpt=simage" TargetMode="External"/><Relationship Id="rId2" Type="http://schemas.openxmlformats.org/officeDocument/2006/relationships/hyperlink" Target="https://yandex.ru/images/search?text=&#1075;&#1083;&#1072;&#1079;&#1072;&amp;pos=1187&amp;p=39&amp;img_url=https://sun9-9.userapi.com/c855420/v855420299/22b1a8/qtDGmiBuOXU.jpg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zreniye.ru/uprazhneniya-dlya-glaz/gimnastika-dlja-glaz-luchshie-uprazhnenija-dlja-vosstanovlenija-i-uluchshenija-zrenij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video/preview/?filmId=11685726261632492749&amp;text=%D1%84%D0%B8%D0%B7%D0%BC%D0%B8%D0%BD%D1%83%D1%82%D0%BA%D0%B0+%D0%B4%D0%BB%D1%8F+%D0%B3%D0%BB%D0%B0%D0%B7+4+%D0%BA%D0%BB%D0%B0%D1%81%D1%81&amp;url=http://www.youtube.com/watch?v=TleIIw_a6x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692696"/>
            <a:ext cx="9036496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6600" b="1" i="1" dirty="0">
                <a:solidFill>
                  <a:srgbClr val="002060"/>
                </a:solidFill>
                <a:latin typeface="Arial Narrow" pitchFamily="34" charset="0"/>
              </a:rPr>
              <a:t>Глаза человека. </a:t>
            </a:r>
            <a:r>
              <a:rPr lang="ru-RU" sz="6600" b="1" i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sz="6600" b="1" i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6600" b="1" i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6600" b="1" i="1" dirty="0" smtClean="0">
                <a:solidFill>
                  <a:srgbClr val="002060"/>
                </a:solidFill>
                <a:latin typeface="Arial Narrow" pitchFamily="34" charset="0"/>
              </a:rPr>
              <a:t>                 Гигиена зрения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6359"/>
            <a:ext cx="9036496" cy="500754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5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zen_doc/29030/pub_5cde7872eb5ea100b2d1516e_5cde78fde297e900b3f6378c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52" r="50000"/>
          <a:stretch/>
        </p:blipFill>
        <p:spPr bwMode="auto">
          <a:xfrm>
            <a:off x="1383474" y="29345"/>
            <a:ext cx="6428885" cy="325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get-zen_doc/29030/pub_5cde7872eb5ea100b2d1516e_5cde78fde297e900b3f6378c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4703"/>
          <a:stretch/>
        </p:blipFill>
        <p:spPr bwMode="auto">
          <a:xfrm>
            <a:off x="1396049" y="3310881"/>
            <a:ext cx="6447574" cy="324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17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Arial Narrow" pitchFamily="34" charset="0"/>
              </a:rPr>
              <a:t>Гимнастика для глаз</a:t>
            </a:r>
            <a:endParaRPr lang="ru-RU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При открытых глазах нужно нахмуривать брови, как будто сердитесь на 3-5 сек. Выполняется 10 раз. </a:t>
            </a:r>
            <a:endParaRPr lang="ru-RU" b="1" i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Разогрейте </a:t>
            </a:r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ладони в течение 10-20 сек. </a:t>
            </a:r>
            <a:endParaRPr lang="ru-RU" b="1" i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Далее </a:t>
            </a:r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закройте глаза и кончиками указательного и среднего пальца массируйте легкими круговыми движениями наружные углы глаз. Далее нужно повернуться к окну и сконцентрировать свой взгляд на самой дальней точке на 15 сек, которую можно увидеть</a:t>
            </a:r>
          </a:p>
        </p:txBody>
      </p:sp>
    </p:spTree>
    <p:extLst>
      <p:ext uri="{BB962C8B-B14F-4D97-AF65-F5344CB8AC3E}">
        <p14:creationId xmlns:p14="http://schemas.microsoft.com/office/powerpoint/2010/main" val="42403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 Narrow" pitchFamily="34" charset="0"/>
              </a:rPr>
              <a:t>Комплекс по Жданову</a:t>
            </a:r>
            <a:endParaRPr lang="ru-RU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6480720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5500" b="1" i="1" dirty="0" smtClean="0">
                <a:solidFill>
                  <a:srgbClr val="002060"/>
                </a:solidFill>
                <a:latin typeface="Arial Narrow" pitchFamily="34" charset="0"/>
              </a:rPr>
              <a:t>Упражнение </a:t>
            </a:r>
            <a:r>
              <a:rPr lang="ru-RU" sz="5500" b="1" i="1" dirty="0">
                <a:solidFill>
                  <a:srgbClr val="002060"/>
                </a:solidFill>
                <a:latin typeface="Arial Narrow" pitchFamily="34" charset="0"/>
              </a:rPr>
              <a:t>№1. Максимально мягко, с минимальными усилиями переводите взгляд вверх — вниз по 6 раз в каждом направлении. Движения должны быть медленными, с равными интервалами, насколько это возможно. По мере расслабления амплитуда движений зрачков будет увеличиваться. Сохраняйте максимальную расслабленность, непринужденность. Повторите 2-3 раза с паузами 1-2 секунды</a:t>
            </a:r>
            <a:r>
              <a:rPr lang="ru-RU" sz="5500" b="1" i="1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  <a:p>
            <a:pPr algn="just"/>
            <a:endParaRPr lang="ru-RU" sz="5500" b="1" i="1" dirty="0">
              <a:solidFill>
                <a:srgbClr val="002060"/>
              </a:solidFill>
              <a:latin typeface="Arial Narrow" pitchFamily="34" charset="0"/>
            </a:endParaRPr>
          </a:p>
          <a:p>
            <a:pPr algn="just"/>
            <a:r>
              <a:rPr lang="ru-RU" sz="5500" b="1" i="1" dirty="0">
                <a:solidFill>
                  <a:srgbClr val="002060"/>
                </a:solidFill>
                <a:latin typeface="Arial Narrow" pitchFamily="34" charset="0"/>
              </a:rPr>
              <a:t>Упражнение №2. Плавно переводите взгляд со стороны в сторону по 6 раз в каждом направлении. Никакого напряжения. Главная задача – расслабить перенапряженные мышцы, а не усилить напряжение, поэтому для движения необходимо прилагать минимум усилий. Повторите 2-3 раза с интервалом 1-2 секунды между подходами. По мере расслабления увеличивайте амплитуду, сохраняя расслабленность, непринужденность</a:t>
            </a:r>
            <a:r>
              <a:rPr lang="ru-RU" sz="5500" b="1" i="1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  <a:p>
            <a:pPr algn="just"/>
            <a:endParaRPr lang="ru-RU" sz="5500" b="1" i="1" dirty="0">
              <a:solidFill>
                <a:srgbClr val="002060"/>
              </a:solidFill>
              <a:latin typeface="Arial Narrow" pitchFamily="34" charset="0"/>
            </a:endParaRPr>
          </a:p>
          <a:p>
            <a:pPr algn="just"/>
            <a:r>
              <a:rPr lang="ru-RU" sz="5500" b="1" i="1" dirty="0">
                <a:solidFill>
                  <a:srgbClr val="002060"/>
                </a:solidFill>
                <a:latin typeface="Arial Narrow" pitchFamily="34" charset="0"/>
              </a:rPr>
              <a:t>Упражнение №3. Поднесите указательный палец к глазам на расстояние порядка 20 см, сфокусируйтесь на нем, затем переведите взгляд на большой объект, удаленный на 3 метра или более. Затем обратно переведите взгляд на палец, после чего снова сфокусируйтесь на удаленном объекте. Переводите взгляд туда — обратно 10 раз в достаточно быстром темпе. Повторите 2-3 раза с интервалом 1-2 секунды. Это одно из лучших занятий для улучшения аккомодации, которое следует выполнять так часто, как вы можете</a:t>
            </a:r>
            <a:r>
              <a:rPr lang="ru-RU" sz="5500" b="1" i="1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  <a:p>
            <a:pPr algn="just"/>
            <a:endParaRPr lang="ru-RU" sz="5500" b="1" i="1" dirty="0">
              <a:solidFill>
                <a:srgbClr val="002060"/>
              </a:solidFill>
              <a:latin typeface="Arial Narrow" pitchFamily="34" charset="0"/>
            </a:endParaRPr>
          </a:p>
          <a:p>
            <a:pPr algn="just"/>
            <a:r>
              <a:rPr lang="ru-RU" sz="5500" b="1" i="1" dirty="0">
                <a:solidFill>
                  <a:srgbClr val="002060"/>
                </a:solidFill>
                <a:latin typeface="Arial Narrow" pitchFamily="34" charset="0"/>
              </a:rPr>
              <a:t>Упражнение №4. Максимально мягко, медленно двигайте зрачками по кругу, сначала в одну, а затем в другую сторону. Повторите 2-3 раза по 4 круга в каждую сторону с интервалом 1-2 секунды между циклами, прилагая при этом минимальные усилия.</a:t>
            </a:r>
          </a:p>
          <a:p>
            <a:pPr algn="just"/>
            <a:r>
              <a:rPr lang="ru-RU" sz="5500" b="1" i="1" dirty="0">
                <a:solidFill>
                  <a:srgbClr val="002060"/>
                </a:solidFill>
                <a:latin typeface="Arial Narrow" pitchFamily="34" charset="0"/>
              </a:rPr>
              <a:t>Перед каждым занятием необходимо выполнить расслабление глаз, накрывая их ладонями на несколько секунд.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70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  <a:latin typeface="Arial Narrow" pitchFamily="34" charset="0"/>
              </a:rPr>
              <a:t>Правила</a:t>
            </a:r>
            <a:endParaRPr lang="ru-RU" sz="5400" b="1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820472" cy="62646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5100" b="1" u="sng" dirty="0" smtClean="0">
                <a:solidFill>
                  <a:srgbClr val="006600"/>
                </a:solidFill>
                <a:latin typeface="Arial Narrow" pitchFamily="34" charset="0"/>
              </a:rPr>
              <a:t>Н</a:t>
            </a:r>
            <a:r>
              <a:rPr lang="ru-RU" sz="4100" b="1" u="sng" dirty="0" smtClean="0">
                <a:solidFill>
                  <a:srgbClr val="006600"/>
                </a:solidFill>
                <a:latin typeface="Arial Narrow" pitchFamily="34" charset="0"/>
              </a:rPr>
              <a:t>ЕОБХОДИМО</a:t>
            </a:r>
            <a:r>
              <a:rPr lang="ru-RU" sz="4100" b="1" u="sng" dirty="0">
                <a:solidFill>
                  <a:srgbClr val="006600"/>
                </a:solidFill>
                <a:latin typeface="Arial Narrow" pitchFamily="34" charset="0"/>
              </a:rPr>
              <a:t>:</a:t>
            </a:r>
            <a:endParaRPr lang="ru-RU" sz="4100" dirty="0">
              <a:solidFill>
                <a:srgbClr val="00660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4100" dirty="0">
                <a:solidFill>
                  <a:srgbClr val="002060"/>
                </a:solidFill>
                <a:latin typeface="Arial Narrow" pitchFamily="34" charset="0"/>
              </a:rPr>
              <a:t>Смотреть телевизор не более 1–1,5 часов в день.</a:t>
            </a:r>
          </a:p>
          <a:p>
            <a:pPr marL="0" indent="0">
              <a:buNone/>
            </a:pPr>
            <a:r>
              <a:rPr lang="ru-RU" sz="4100" dirty="0">
                <a:solidFill>
                  <a:srgbClr val="002060"/>
                </a:solidFill>
                <a:latin typeface="Arial Narrow" pitchFamily="34" charset="0"/>
              </a:rPr>
              <a:t>Сидеть не ближе 3 м от телевизора.</a:t>
            </a:r>
          </a:p>
          <a:p>
            <a:pPr marL="0" indent="0">
              <a:buNone/>
            </a:pPr>
            <a:r>
              <a:rPr lang="ru-RU" sz="4100" dirty="0">
                <a:solidFill>
                  <a:srgbClr val="002060"/>
                </a:solidFill>
                <a:latin typeface="Arial Narrow" pitchFamily="34" charset="0"/>
              </a:rPr>
              <a:t>Делать гимнастику для глаз.</a:t>
            </a:r>
          </a:p>
          <a:p>
            <a:pPr marL="0" indent="0">
              <a:buNone/>
            </a:pPr>
            <a:r>
              <a:rPr lang="ru-RU" sz="4100" dirty="0">
                <a:solidFill>
                  <a:srgbClr val="002060"/>
                </a:solidFill>
                <a:latin typeface="Arial Narrow" pitchFamily="34" charset="0"/>
              </a:rPr>
              <a:t>Делать перерыв каждые 20–30 минут при работе за компьютером.</a:t>
            </a:r>
          </a:p>
          <a:p>
            <a:pPr marL="0" indent="0">
              <a:buNone/>
            </a:pPr>
            <a:r>
              <a:rPr lang="ru-RU" sz="4100" dirty="0">
                <a:solidFill>
                  <a:srgbClr val="002060"/>
                </a:solidFill>
                <a:latin typeface="Arial Narrow" pitchFamily="34" charset="0"/>
              </a:rPr>
              <a:t>При заболеваниях глаз обращаться к врачу!</a:t>
            </a:r>
          </a:p>
          <a:p>
            <a:pPr marL="0" indent="0">
              <a:buNone/>
            </a:pPr>
            <a:r>
              <a:rPr lang="ru-RU" sz="4100" b="1" u="sng" dirty="0">
                <a:solidFill>
                  <a:srgbClr val="FF0000"/>
                </a:solidFill>
                <a:latin typeface="Arial Narrow" pitchFamily="34" charset="0"/>
              </a:rPr>
              <a:t>НЕЛЬЗЯ:</a:t>
            </a:r>
            <a:endParaRPr lang="ru-RU" sz="4100" dirty="0">
              <a:solidFill>
                <a:srgbClr val="FF000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4100" dirty="0">
                <a:solidFill>
                  <a:srgbClr val="002060"/>
                </a:solidFill>
                <a:latin typeface="Arial Narrow" pitchFamily="34" charset="0"/>
              </a:rPr>
              <a:t>Читать при плохом освещении.</a:t>
            </a:r>
          </a:p>
          <a:p>
            <a:pPr marL="0" indent="0">
              <a:buNone/>
            </a:pPr>
            <a:r>
              <a:rPr lang="ru-RU" sz="4100" dirty="0">
                <a:solidFill>
                  <a:srgbClr val="002060"/>
                </a:solidFill>
                <a:latin typeface="Arial Narrow" pitchFamily="34" charset="0"/>
              </a:rPr>
              <a:t>Читать в транспорте.</a:t>
            </a:r>
          </a:p>
          <a:p>
            <a:pPr marL="0" indent="0">
              <a:buNone/>
            </a:pPr>
            <a:r>
              <a:rPr lang="ru-RU" sz="4100" dirty="0">
                <a:solidFill>
                  <a:srgbClr val="002060"/>
                </a:solidFill>
                <a:latin typeface="Arial Narrow" pitchFamily="34" charset="0"/>
              </a:rPr>
              <a:t>Читать лёжа.</a:t>
            </a:r>
          </a:p>
          <a:p>
            <a:pPr marL="0" indent="0">
              <a:buNone/>
            </a:pPr>
            <a:r>
              <a:rPr lang="ru-RU" sz="4100" dirty="0">
                <a:solidFill>
                  <a:srgbClr val="002060"/>
                </a:solidFill>
                <a:latin typeface="Arial Narrow" pitchFamily="34" charset="0"/>
              </a:rPr>
              <a:t>Тереть глаза грязными руками.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9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860" y="11663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6600"/>
                </a:solidFill>
                <a:latin typeface="Arial Narrow" pitchFamily="34" charset="0"/>
              </a:rPr>
              <a:t>Продукты полезные для зрения</a:t>
            </a:r>
            <a:endParaRPr lang="ru-RU" b="1" i="1" dirty="0">
              <a:solidFill>
                <a:srgbClr val="006600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83" y="1412776"/>
            <a:ext cx="8600955" cy="483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972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ссылки</a:t>
            </a:r>
            <a:endParaRPr lang="ru-RU" b="1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3529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u="sng" dirty="0" smtClean="0">
                <a:latin typeface="Arial Narrow" pitchFamily="34" charset="0"/>
                <a:hlinkClick r:id="rId2"/>
              </a:rPr>
              <a:t> </a:t>
            </a:r>
            <a:r>
              <a:rPr lang="en-US" sz="1200" dirty="0" smtClean="0">
                <a:latin typeface="Arial Narrow" pitchFamily="34" charset="0"/>
                <a:hlinkClick r:id="rId2"/>
              </a:rPr>
              <a:t>https://yandex.ru/images/search?text=</a:t>
            </a:r>
            <a:r>
              <a:rPr lang="ru-RU" sz="1200" dirty="0" smtClean="0">
                <a:latin typeface="Arial Narrow" pitchFamily="34" charset="0"/>
                <a:hlinkClick r:id="rId2"/>
              </a:rPr>
              <a:t>глаза&amp;</a:t>
            </a:r>
            <a:r>
              <a:rPr lang="en-US" sz="1200" dirty="0" err="1" smtClean="0">
                <a:latin typeface="Arial Narrow" pitchFamily="34" charset="0"/>
                <a:hlinkClick r:id="rId2"/>
              </a:rPr>
              <a:t>pos</a:t>
            </a:r>
            <a:r>
              <a:rPr lang="en-US" sz="1200" dirty="0" smtClean="0">
                <a:latin typeface="Arial Narrow" pitchFamily="34" charset="0"/>
                <a:hlinkClick r:id="rId2"/>
              </a:rPr>
              <a:t>=1187&amp;p=39&amp;img_url=https%3A%2F%2Fsun9-9.userapi.com%2Fc855420%2Fv855420299%2F22b1a8%2FqtDGmiBuOXU.jpg&amp;rpt=</a:t>
            </a:r>
            <a:r>
              <a:rPr lang="en-US" sz="1200" dirty="0" err="1" smtClean="0">
                <a:latin typeface="Arial Narrow" pitchFamily="34" charset="0"/>
                <a:hlinkClick r:id="rId2"/>
              </a:rPr>
              <a:t>simage</a:t>
            </a:r>
            <a:r>
              <a:rPr lang="ru-RU" sz="1200" dirty="0" smtClean="0">
                <a:latin typeface="Arial Narrow" pitchFamily="34" charset="0"/>
              </a:rPr>
              <a:t>  - глаз</a:t>
            </a:r>
          </a:p>
          <a:p>
            <a:pPr marL="0" indent="0">
              <a:buNone/>
            </a:pPr>
            <a:r>
              <a:rPr lang="ru-RU" sz="1200" u="sng" dirty="0">
                <a:hlinkClick r:id="rId3"/>
              </a:rPr>
              <a:t>https://</a:t>
            </a:r>
            <a:r>
              <a:rPr lang="ru-RU" sz="1200" u="sng" dirty="0" smtClean="0">
                <a:hlinkClick r:id="rId3"/>
              </a:rPr>
              <a:t>yandex.ru/images/search?text=строение%20глаза%20человека&amp;pos=70&amp;p=2&amp;img_url=https%3A%2F%2Fwww.ochkov.net%2Fimages%2F2018%2F06%2F05%2F75968.text.3845.jpg&amp;rpt=simage</a:t>
            </a:r>
            <a:r>
              <a:rPr lang="ru-RU" sz="1200" u="sng" dirty="0" smtClean="0"/>
              <a:t> </a:t>
            </a:r>
            <a:r>
              <a:rPr lang="ru-RU" sz="1200" dirty="0" smtClean="0">
                <a:latin typeface="Arial Narrow" pitchFamily="34" charset="0"/>
              </a:rPr>
              <a:t> строение глаза</a:t>
            </a:r>
          </a:p>
          <a:p>
            <a:pPr marL="0" indent="0">
              <a:buNone/>
            </a:pPr>
            <a:r>
              <a:rPr lang="en-US" sz="1200" dirty="0" smtClean="0">
                <a:latin typeface="Arial Narrow" pitchFamily="34" charset="0"/>
                <a:hlinkClick r:id="rId4"/>
              </a:rPr>
              <a:t>https://prozreniye.ru/uprazhneniya-dlya-glaz/gimnastika-dlja-glaz-luchshie-uprazhnenija-dlja-vosstanovlenija-i-uluchshenija-zrenija</a:t>
            </a:r>
            <a:endParaRPr lang="ru-RU" sz="12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ru-RU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Зрение – это способность человека (или животного) </a:t>
            </a:r>
            <a:r>
              <a:rPr lang="ru-RU" i="1" dirty="0"/>
              <a:t>видеть</a:t>
            </a:r>
            <a:r>
              <a:rPr lang="ru-RU" dirty="0"/>
              <a:t> .</a:t>
            </a:r>
          </a:p>
          <a:p>
            <a:r>
              <a:rPr lang="ru-RU" dirty="0"/>
              <a:t>Зрение помогает различать цвет, размер, форму предмета, а также узнавать, далеко ли находятся предметы, движутся они или стоят.</a:t>
            </a:r>
          </a:p>
          <a:p>
            <a:r>
              <a:rPr lang="ru-RU" b="1" dirty="0"/>
              <a:t>ГЛАЗА</a:t>
            </a:r>
            <a:r>
              <a:rPr lang="ru-RU" dirty="0"/>
              <a:t> – орган зрения.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94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Особенности зрения у животных</a:t>
            </a:r>
            <a:endParaRPr lang="ru-RU" b="1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9"/>
            <a:ext cx="8686800" cy="2808312"/>
          </a:xfrm>
        </p:spPr>
        <p:txBody>
          <a:bodyPr>
            <a:normAutofit fontScale="55000" lnSpcReduction="20000"/>
          </a:bodyPr>
          <a:lstStyle/>
          <a:p>
            <a:r>
              <a:rPr lang="ru-RU" sz="4600" b="1" i="1" dirty="0">
                <a:solidFill>
                  <a:srgbClr val="002060"/>
                </a:solidFill>
                <a:latin typeface="Arial Narrow" pitchFamily="34" charset="0"/>
              </a:rPr>
              <a:t>Зрение орла считается самым лучшим в мире! Он может разглядеть добычу с очень большой высоты!</a:t>
            </a:r>
          </a:p>
          <a:p>
            <a:r>
              <a:rPr lang="ru-RU" sz="4600" b="1" i="1" dirty="0">
                <a:solidFill>
                  <a:srgbClr val="002060"/>
                </a:solidFill>
                <a:latin typeface="Arial Narrow" pitchFamily="34" charset="0"/>
              </a:rPr>
              <a:t>Сова лучше всех видит ночью. Она легко отыщет мышь в темноте</a:t>
            </a:r>
            <a:r>
              <a:rPr lang="ru-RU" sz="4600" b="1" i="1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  <a:p>
            <a:r>
              <a:rPr lang="ru-RU" sz="4600" b="1" i="1" dirty="0">
                <a:solidFill>
                  <a:srgbClr val="002060"/>
                </a:solidFill>
                <a:latin typeface="Arial Narrow" pitchFamily="34" charset="0"/>
              </a:rPr>
              <a:t>Кошки и собаки лучше видят при плохом освещении.</a:t>
            </a:r>
          </a:p>
          <a:p>
            <a:r>
              <a:rPr lang="ru-RU" sz="4600" b="1" i="1" dirty="0">
                <a:solidFill>
                  <a:srgbClr val="002060"/>
                </a:solidFill>
                <a:latin typeface="Arial Narrow" pitchFamily="34" charset="0"/>
              </a:rPr>
              <a:t>У зайца глаза располагаются по бокам головы. Он плохо видит впереди себя, поэтому часто на бегу ударяется о куст или дерево.</a:t>
            </a:r>
          </a:p>
          <a:p>
            <a:endParaRPr lang="ru-RU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0"/>
            <a:ext cx="4341168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  <a:latin typeface="Arial Narrow" pitchFamily="34" charset="0"/>
              </a:rPr>
              <a:t>Глаза</a:t>
            </a:r>
            <a:endParaRPr lang="ru-RU" sz="5400" b="1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4680520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Разберёмся вместе, дети, </a:t>
            </a:r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Для 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чего глаза на свете? </a:t>
            </a:r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И 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зачем у всех у нас </a:t>
            </a:r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На 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лице есть пара глаз?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Ты увидишь всё на свете: </a:t>
            </a:r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Как 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летают на ракете, </a:t>
            </a:r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Сколько 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всех на свете звёзд, </a:t>
            </a:r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Как 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устроен длинный мост, </a:t>
            </a:r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Кто 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живёт на дне морском, </a:t>
            </a:r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Как 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построен школьный дом. </a:t>
            </a:r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Как 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железо добывают, </a:t>
            </a:r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Как 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микробов изучают, </a:t>
            </a:r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Как 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Америку открыли, </a:t>
            </a:r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Как 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на льдине люди жили, </a:t>
            </a:r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О 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животных и о птицах, </a:t>
            </a:r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И 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о пчёлах-мастерицах.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Умеют они и грустить, и смеяться, </a:t>
            </a:r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Умеют 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они чудесам удивляться: </a:t>
            </a:r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Цветущей 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ромашке и мотылькам, </a:t>
            </a:r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Белым 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корабликам — облакам, </a:t>
            </a:r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Радуге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, будто пришедшей из сказки, </a:t>
            </a:r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—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 Всё замечают </a:t>
            </a:r>
            <a:r>
              <a:rPr lang="ru-RU" sz="1600" b="1" i="1" dirty="0">
                <a:solidFill>
                  <a:srgbClr val="002060"/>
                </a:solidFill>
                <a:latin typeface="Arial Narrow" pitchFamily="34" charset="0"/>
              </a:rPr>
              <a:t>зоркие глазки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 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050" name="Picture 2" descr="https://otekoff.ru/wp-content/uploads/2018/06/Bez-imeni-9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840" y="1124744"/>
            <a:ext cx="609600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0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79296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На сегодняшний день проблема снижения остроты зрения является очень распространенной!</a:t>
            </a:r>
            <a:endParaRPr lang="ru-RU" i="1" dirty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В России</a:t>
            </a:r>
            <a:r>
              <a:rPr lang="ru-RU" i="1" dirty="0">
                <a:solidFill>
                  <a:srgbClr val="002060"/>
                </a:solidFill>
                <a:latin typeface="Arial Narrow" pitchFamily="34" charset="0"/>
              </a:rPr>
              <a:t> </a:t>
            </a:r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70 %</a:t>
            </a:r>
            <a:r>
              <a:rPr lang="ru-RU" i="1" dirty="0">
                <a:solidFill>
                  <a:srgbClr val="002060"/>
                </a:solidFill>
                <a:latin typeface="Arial Narrow" pitchFamily="34" charset="0"/>
              </a:rPr>
              <a:t> </a:t>
            </a:r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людей имеют различные нарушения зрения.</a:t>
            </a:r>
            <a:endParaRPr lang="ru-RU" i="1" dirty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Более</a:t>
            </a:r>
            <a:r>
              <a:rPr lang="ru-RU" i="1" dirty="0">
                <a:solidFill>
                  <a:srgbClr val="002060"/>
                </a:solidFill>
                <a:latin typeface="Arial Narrow" pitchFamily="34" charset="0"/>
              </a:rPr>
              <a:t> </a:t>
            </a:r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1 миллиона</a:t>
            </a:r>
            <a:r>
              <a:rPr lang="ru-RU" i="1" dirty="0">
                <a:solidFill>
                  <a:srgbClr val="002060"/>
                </a:solidFill>
                <a:latin typeface="Arial Narrow" pitchFamily="34" charset="0"/>
              </a:rPr>
              <a:t> </a:t>
            </a:r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детей страдают заболеваниями глаз и нарушениями зрения!</a:t>
            </a:r>
            <a:endParaRPr lang="ru-RU" i="1" dirty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Ежегодно во второй четверг октября проводится</a:t>
            </a:r>
            <a:r>
              <a:rPr lang="ru-RU" i="1" dirty="0">
                <a:solidFill>
                  <a:srgbClr val="002060"/>
                </a:solidFill>
                <a:latin typeface="Arial Narrow" pitchFamily="34" charset="0"/>
              </a:rPr>
              <a:t> </a:t>
            </a:r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Всемирный день зрения</a:t>
            </a:r>
            <a:r>
              <a:rPr lang="ru-RU" i="1" dirty="0">
                <a:solidFill>
                  <a:srgbClr val="002060"/>
                </a:solidFill>
                <a:latin typeface="Arial Narrow" pitchFamily="34" charset="0"/>
              </a:rPr>
              <a:t> </a:t>
            </a:r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для того, чтобы заставить людей задуматься о сохранении своего зрения.</a:t>
            </a:r>
            <a:endParaRPr lang="ru-RU" i="1" dirty="0">
              <a:solidFill>
                <a:srgbClr val="002060"/>
              </a:solidFill>
              <a:latin typeface="Arial Narrow" pitchFamily="34" charset="0"/>
            </a:endParaRP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74660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6600"/>
                </a:solidFill>
                <a:latin typeface="Arial Narrow" pitchFamily="34" charset="0"/>
              </a:rPr>
              <a:t>Признаки нарушения зрения</a:t>
            </a:r>
            <a:endParaRPr lang="ru-RU" b="1" i="1" dirty="0">
              <a:solidFill>
                <a:srgbClr val="006600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5"/>
            <a:ext cx="8229600" cy="3024336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Покраснение глаз.</a:t>
            </a:r>
            <a:endParaRPr lang="ru-RU" i="1" dirty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Снижение остроты зрения.</a:t>
            </a:r>
            <a:endParaRPr lang="ru-RU" i="1" dirty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Раздвоение предметов.</a:t>
            </a:r>
            <a:endParaRPr lang="ru-RU" i="1" dirty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Боли в области глаз и лба.</a:t>
            </a:r>
            <a:endParaRPr lang="ru-RU" i="1" dirty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Жжение в глазах.</a:t>
            </a:r>
            <a:endParaRPr lang="ru-RU" i="1" dirty="0">
              <a:solidFill>
                <a:srgbClr val="002060"/>
              </a:solidFill>
              <a:latin typeface="Arial Narrow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2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1784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u="sng" dirty="0">
                <a:hlinkClick r:id="rId2"/>
              </a:rPr>
              <a:t>https://yandex.ru/video/preview/?filmId=11685726261632492749&amp;text=%D1%84%D0%B8%D0%B7%D0%BC%D0%B8%D0%BD%D1%83%D1%82%D0%BA%D0%B0+%D0%B4%D0%BB%D1%8F+%D0%B3%D0%BB%D0%B0%D0%B7+4+%D0%BA%D0%BB%D0%B0%D1%81%D1%81&amp;url=http%3A%2F%2Fwww.youtube.com%2Fwatch%3Fv%3DTleIIw_a6xo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514128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006600"/>
                </a:solidFill>
                <a:latin typeface="Arial Narrow" pitchFamily="34" charset="0"/>
              </a:rPr>
              <a:t>Упражнения для глаз</a:t>
            </a:r>
            <a:endParaRPr lang="ru-RU" sz="4000" i="1" dirty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ru-RU" sz="4000" b="1" i="1" dirty="0">
                <a:solidFill>
                  <a:srgbClr val="006600"/>
                </a:solidFill>
                <a:latin typeface="Arial Narrow" pitchFamily="34" charset="0"/>
              </a:rPr>
              <a:t>Будем делать мы сейчас. </a:t>
            </a:r>
            <a:endParaRPr lang="ru-RU" sz="4000" i="1" dirty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ru-RU" sz="4000" b="1" i="1" dirty="0">
                <a:solidFill>
                  <a:srgbClr val="006600"/>
                </a:solidFill>
                <a:latin typeface="Arial Narrow" pitchFamily="34" charset="0"/>
              </a:rPr>
              <a:t>Смотрим вверх и смотрим вниз,</a:t>
            </a:r>
            <a:endParaRPr lang="ru-RU" sz="4000" i="1" dirty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ru-RU" sz="4000" b="1" i="1" dirty="0">
                <a:solidFill>
                  <a:srgbClr val="006600"/>
                </a:solidFill>
                <a:latin typeface="Arial Narrow" pitchFamily="34" charset="0"/>
              </a:rPr>
              <a:t>Смотрим вдаль и смотрим </a:t>
            </a:r>
            <a:r>
              <a:rPr lang="ru-RU" sz="4000" b="1" i="1" dirty="0" err="1" smtClean="0">
                <a:solidFill>
                  <a:srgbClr val="006600"/>
                </a:solidFill>
                <a:latin typeface="Arial Narrow" pitchFamily="34" charset="0"/>
              </a:rPr>
              <a:t>вблизь</a:t>
            </a:r>
            <a:r>
              <a:rPr lang="ru-RU" sz="4000" b="1" i="1" dirty="0" smtClean="0">
                <a:solidFill>
                  <a:srgbClr val="006600"/>
                </a:solidFill>
                <a:latin typeface="Arial Narrow" pitchFamily="34" charset="0"/>
              </a:rPr>
              <a:t>,</a:t>
            </a:r>
            <a:endParaRPr lang="ru-RU" sz="4000" i="1" dirty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ru-RU" sz="4000" b="1" i="1" dirty="0">
                <a:solidFill>
                  <a:srgbClr val="006600"/>
                </a:solidFill>
                <a:latin typeface="Arial Narrow" pitchFamily="34" charset="0"/>
              </a:rPr>
              <a:t>И десяток раз моргнем.</a:t>
            </a:r>
            <a:endParaRPr lang="ru-RU" sz="4000" i="1" dirty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ru-RU" sz="4000" b="1" i="1" dirty="0">
                <a:solidFill>
                  <a:srgbClr val="006600"/>
                </a:solidFill>
                <a:latin typeface="Arial Narrow" pitchFamily="34" charset="0"/>
              </a:rPr>
              <a:t>И зажмуримся потом.</a:t>
            </a:r>
            <a:endParaRPr lang="ru-RU" sz="4000" i="1" dirty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ru-RU" sz="4000" b="1" i="1" dirty="0">
                <a:solidFill>
                  <a:srgbClr val="006600"/>
                </a:solidFill>
                <a:latin typeface="Arial Narrow" pitchFamily="34" charset="0"/>
              </a:rPr>
              <a:t>Если глазки устают —</a:t>
            </a:r>
            <a:endParaRPr lang="ru-RU" sz="4000" i="1" dirty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ru-RU" sz="4000" b="1" i="1" dirty="0">
                <a:solidFill>
                  <a:srgbClr val="006600"/>
                </a:solidFill>
                <a:latin typeface="Arial Narrow" pitchFamily="34" charset="0"/>
              </a:rPr>
              <a:t>Упражнения спасут!</a:t>
            </a:r>
            <a:endParaRPr lang="ru-RU" sz="4000" i="1" dirty="0">
              <a:solidFill>
                <a:srgbClr val="006600"/>
              </a:solidFill>
              <a:latin typeface="Arial Narrow" pitchFamily="34" charset="0"/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rot="16200000" flipV="1">
            <a:off x="6300192" y="2924944"/>
            <a:ext cx="4032448" cy="1152128"/>
          </a:xfrm>
          <a:prstGeom prst="bentConnector3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92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16" y="404664"/>
            <a:ext cx="9226716" cy="601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01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22"/>
          <a:stretch/>
        </p:blipFill>
        <p:spPr bwMode="auto">
          <a:xfrm>
            <a:off x="0" y="0"/>
            <a:ext cx="92419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18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500</Words>
  <Application>Microsoft Office PowerPoint</Application>
  <PresentationFormat>Экран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Глаза человека.                    Гигиена зрения </vt:lpstr>
      <vt:lpstr>Презентация PowerPoint</vt:lpstr>
      <vt:lpstr>Особенности зрения у животных</vt:lpstr>
      <vt:lpstr>Глаза</vt:lpstr>
      <vt:lpstr>Презентация PowerPoint</vt:lpstr>
      <vt:lpstr>Признаки нарушения зрения</vt:lpstr>
      <vt:lpstr>https://yandex.ru/video/preview/?filmId=11685726261632492749&amp;text=%D1%84%D0%B8%D0%B7%D0%BC%D0%B8%D0%BD%D1%83%D1%82%D0%BA%D0%B0+%D0%B4%D0%BB%D1%8F+%D0%B3%D0%BB%D0%B0%D0%B7+4+%D0%BA%D0%BB%D0%B0%D1%81%D1%81&amp;url=http%3A%2F%2Fwww.youtube.com%2Fwatch%3Fv%3DTleIIw_a6xo</vt:lpstr>
      <vt:lpstr>Презентация PowerPoint</vt:lpstr>
      <vt:lpstr>Презентация PowerPoint</vt:lpstr>
      <vt:lpstr>Презентация PowerPoint</vt:lpstr>
      <vt:lpstr>Гимнастика для глаз</vt:lpstr>
      <vt:lpstr>Комплекс по Жданову</vt:lpstr>
      <vt:lpstr>Правила</vt:lpstr>
      <vt:lpstr>Продукты полезные для зрения</vt:lpstr>
      <vt:lpstr>ссылки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Глаза человека.                    Гигиена зрения</dc:title>
  <dc:creator>Пользовтель</dc:creator>
  <cp:lastModifiedBy>Пользовтель</cp:lastModifiedBy>
  <cp:revision>8</cp:revision>
  <dcterms:created xsi:type="dcterms:W3CDTF">2020-12-12T10:14:18Z</dcterms:created>
  <dcterms:modified xsi:type="dcterms:W3CDTF">2020-12-12T11:40:08Z</dcterms:modified>
</cp:coreProperties>
</file>